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</p:sldIdLst>
  <p:sldSz cx="9144000" cy="6858000" type="screen4x3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43" autoAdjust="0"/>
  </p:normalViewPr>
  <p:slideViewPr>
    <p:cSldViewPr>
      <p:cViewPr varScale="1">
        <p:scale>
          <a:sx n="98" d="100"/>
          <a:sy n="98" d="100"/>
        </p:scale>
        <p:origin x="3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76D30-7D05-433A-BF03-CF5402EC0C0D}" type="datetimeFigureOut">
              <a:rPr lang="pl-PL" smtClean="0"/>
              <a:t>2016-03-04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8A90B-24F1-4E00-A315-CAF6605DB5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271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A90B-24F1-4E00-A315-CAF6605DB59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3749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A90B-24F1-4E00-A315-CAF6605DB59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527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A90B-24F1-4E00-A315-CAF6605DB59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8720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A90B-24F1-4E00-A315-CAF6605DB594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0352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A90B-24F1-4E00-A315-CAF6605DB594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52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3BB-7B92-40FD-A612-999CF2527CD2}" type="datetime1">
              <a:rPr lang="pl-PL" smtClean="0"/>
              <a:t>2016-03-04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6049-439A-4D82-A00C-95C2884CADEA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B27E-9B51-4455-809A-4D735C4BCCD0}" type="datetime1">
              <a:rPr lang="pl-PL" smtClean="0"/>
              <a:t>2016-03-04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6049-439A-4D82-A00C-95C2884CADE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44C5-1166-42BE-9F8E-EEE8F819560E}" type="datetime1">
              <a:rPr lang="pl-PL" smtClean="0"/>
              <a:t>2016-03-04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6049-439A-4D82-A00C-95C2884CADE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DA56-4008-4698-AB15-E503C5AC87EF}" type="datetime1">
              <a:rPr lang="pl-PL" smtClean="0"/>
              <a:t>2016-03-04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6049-439A-4D82-A00C-95C2884CADE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888C-CA8F-451E-9470-0CDEB367A023}" type="datetime1">
              <a:rPr lang="pl-PL" smtClean="0"/>
              <a:t>2016-03-04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6049-439A-4D82-A00C-95C2884CADEA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2BA3-CCBC-4EC5-8817-DAAC7F324EBD}" type="datetime1">
              <a:rPr lang="pl-PL" smtClean="0"/>
              <a:t>2016-03-04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6049-439A-4D82-A00C-95C2884CADE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8B1B-623F-4CEF-8ACD-52952D84F54C}" type="datetime1">
              <a:rPr lang="pl-PL" smtClean="0"/>
              <a:t>2016-03-04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6049-439A-4D82-A00C-95C2884CADE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53E7-F605-4850-A13E-CA96D80A649D}" type="datetime1">
              <a:rPr lang="pl-PL" smtClean="0"/>
              <a:t>2016-03-04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6049-439A-4D82-A00C-95C2884CADE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D941-DD58-47A8-BC08-95D650E047E4}" type="datetime1">
              <a:rPr lang="pl-PL" smtClean="0"/>
              <a:t>2016-03-04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6049-439A-4D82-A00C-95C2884CADE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CFA4-9CB2-4C3B-8EBF-29713AE83255}" type="datetime1">
              <a:rPr lang="pl-PL" smtClean="0"/>
              <a:t>2016-03-04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6049-439A-4D82-A00C-95C2884CADE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48D9-F47B-4546-8EA5-C7BD0D2DFB4A}" type="datetime1">
              <a:rPr lang="pl-PL" smtClean="0"/>
              <a:t>2016-03-04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646049-439A-4D82-A00C-95C2884CADEA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173CD2-B494-4176-ACA3-B592B82DA988}" type="datetime1">
              <a:rPr lang="pl-PL" smtClean="0"/>
              <a:t>2016-03-04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646049-439A-4D82-A00C-95C2884CADEA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pjp.katowice.pios.gov.pl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Excel_Worksheet6.xlsx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851648" cy="776813"/>
          </a:xfrm>
        </p:spPr>
        <p:txBody>
          <a:bodyPr>
            <a:normAutofit/>
          </a:bodyPr>
          <a:lstStyle/>
          <a:p>
            <a:pPr algn="ctr"/>
            <a:r>
              <a:rPr lang="pl-PL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NASZA MISJA ? ZNIKA NISKA EMISJA.</a:t>
            </a:r>
            <a:br>
              <a:rPr lang="pl-PL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pl-PL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„Ogrzewam dom ciepłem sieciowym bo walczę  z niską emisją.</a:t>
            </a:r>
            <a:endParaRPr lang="pl-PL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467544" y="3212976"/>
            <a:ext cx="7854696" cy="1584176"/>
          </a:xfrm>
        </p:spPr>
        <p:txBody>
          <a:bodyPr>
            <a:normAutofit fontScale="32500" lnSpcReduction="20000"/>
          </a:bodyPr>
          <a:lstStyle/>
          <a:p>
            <a:endParaRPr lang="pl-PL" dirty="0" smtClean="0"/>
          </a:p>
          <a:p>
            <a:pPr algn="ctr"/>
            <a:r>
              <a:rPr lang="pl-PL" sz="8600" u="sng" dirty="0" smtClean="0">
                <a:solidFill>
                  <a:schemeClr val="accent1"/>
                </a:solidFill>
              </a:rPr>
              <a:t>Redukcja niskiej emisji przez ogrzewanie ciepłem </a:t>
            </a:r>
          </a:p>
          <a:p>
            <a:pPr algn="ctr"/>
            <a:r>
              <a:rPr lang="pl-PL" sz="8600" u="sng" dirty="0" smtClean="0">
                <a:solidFill>
                  <a:schemeClr val="accent1"/>
                </a:solidFill>
              </a:rPr>
              <a:t>sieciowym</a:t>
            </a:r>
            <a:endParaRPr lang="pl-PL" sz="8600" u="sng" dirty="0">
              <a:solidFill>
                <a:schemeClr val="accent1"/>
              </a:solidFill>
            </a:endParaRPr>
          </a:p>
          <a:p>
            <a:endParaRPr lang="pl-PL" i="1" dirty="0" smtClean="0">
              <a:solidFill>
                <a:schemeClr val="accent1"/>
              </a:solidFill>
            </a:endParaRPr>
          </a:p>
          <a:p>
            <a:endParaRPr lang="pl-PL" dirty="0"/>
          </a:p>
          <a:p>
            <a:endParaRPr lang="pl-PL" dirty="0" smtClean="0"/>
          </a:p>
          <a:p>
            <a:pPr algn="l"/>
            <a:r>
              <a:rPr lang="pl-PL" dirty="0" smtClean="0"/>
              <a:t>Żory, 12 maj 2014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499" y="214009"/>
            <a:ext cx="5561905" cy="8380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63" y="214009"/>
            <a:ext cx="1224136" cy="8268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6049-439A-4D82-A00C-95C2884CADE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9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11560" y="1124745"/>
            <a:ext cx="7851648" cy="576064"/>
          </a:xfrm>
        </p:spPr>
        <p:txBody>
          <a:bodyPr>
            <a:normAutofit/>
          </a:bodyPr>
          <a:lstStyle/>
          <a:p>
            <a:pPr algn="ctr"/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NASZA MISJA ? ZNIKA NISKA EMISJA.</a:t>
            </a:r>
            <a:b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„Ogrzewam dom ciepłem sieciowym bo walczę  z niską emisją.</a:t>
            </a:r>
            <a:endParaRPr lang="pl-PL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251520" y="1985441"/>
            <a:ext cx="8640960" cy="4539903"/>
          </a:xfrm>
        </p:spPr>
        <p:txBody>
          <a:bodyPr>
            <a:normAutofit/>
          </a:bodyPr>
          <a:lstStyle/>
          <a:p>
            <a:pPr marR="0" lvl="0" algn="just">
              <a:buClr>
                <a:srgbClr val="0BD0D9"/>
              </a:buClr>
            </a:pPr>
            <a:r>
              <a:rPr lang="pl-PL" dirty="0">
                <a:solidFill>
                  <a:prstClr val="black"/>
                </a:solidFill>
              </a:rPr>
              <a:t>Dodatkowymi działaniami mogą być </a:t>
            </a:r>
            <a:r>
              <a:rPr lang="pl-PL" sz="2500" dirty="0">
                <a:solidFill>
                  <a:prstClr val="black"/>
                </a:solidFill>
              </a:rPr>
              <a:t>kampanie i działania edukacyjno-informacyjne w tym:</a:t>
            </a:r>
          </a:p>
          <a:p>
            <a:pPr marL="640080" lvl="1" indent="-246888" algn="just">
              <a:buClr>
                <a:srgbClr val="0F6FC6"/>
              </a:buClr>
              <a:buFont typeface="Wingdings 2"/>
              <a:buChar char=""/>
            </a:pPr>
            <a:r>
              <a:rPr lang="pl-PL" dirty="0">
                <a:solidFill>
                  <a:prstClr val="black"/>
                </a:solidFill>
              </a:rPr>
              <a:t>edukacja dzieci i młodzieży  w szkole,</a:t>
            </a:r>
          </a:p>
          <a:p>
            <a:pPr marL="640080" lvl="1" indent="-246888" algn="just">
              <a:buClr>
                <a:srgbClr val="0F6FC6"/>
              </a:buClr>
              <a:buFont typeface="Wingdings 2"/>
              <a:buChar char=""/>
            </a:pPr>
            <a:r>
              <a:rPr lang="pl-PL" dirty="0">
                <a:solidFill>
                  <a:prstClr val="black"/>
                </a:solidFill>
              </a:rPr>
              <a:t>realizowanie spotkań i happeningów dla osób starszych,</a:t>
            </a:r>
          </a:p>
          <a:p>
            <a:pPr marL="640080" lvl="1" indent="-246888" algn="just">
              <a:buClr>
                <a:srgbClr val="0F6FC6"/>
              </a:buClr>
              <a:buFont typeface="Wingdings 2"/>
              <a:buChar char=""/>
            </a:pPr>
            <a:r>
              <a:rPr lang="pl-PL" dirty="0">
                <a:solidFill>
                  <a:prstClr val="black"/>
                </a:solidFill>
              </a:rPr>
              <a:t>udostępnianie danych z monitoringu jakości powietrza np. poprzez publikacje w prasie,</a:t>
            </a:r>
            <a:br>
              <a:rPr lang="pl-PL" dirty="0">
                <a:solidFill>
                  <a:prstClr val="black"/>
                </a:solidFill>
              </a:rPr>
            </a:br>
            <a:r>
              <a:rPr lang="pl-PL" dirty="0">
                <a:solidFill>
                  <a:prstClr val="black"/>
                </a:solidFill>
              </a:rPr>
              <a:t>serwisy informacyjne czy portale internetowe </a:t>
            </a:r>
            <a:br>
              <a:rPr lang="pl-PL" dirty="0">
                <a:solidFill>
                  <a:prstClr val="black"/>
                </a:solidFill>
              </a:rPr>
            </a:br>
            <a:r>
              <a:rPr lang="pl-PL" dirty="0">
                <a:solidFill>
                  <a:prstClr val="black"/>
                </a:solidFill>
              </a:rPr>
              <a:t>(np. portal Systemu Prognoz Jakości Powietrza (</a:t>
            </a:r>
            <a:r>
              <a:rPr lang="pl-PL" dirty="0">
                <a:solidFill>
                  <a:prstClr val="black"/>
                </a:solidFill>
                <a:hlinkClick r:id="rId2"/>
              </a:rPr>
              <a:t>spjp.katowice.pios.gov.pl</a:t>
            </a:r>
            <a:r>
              <a:rPr lang="pl-PL" dirty="0">
                <a:solidFill>
                  <a:prstClr val="black"/>
                </a:solidFill>
              </a:rPr>
              <a:t>)) </a:t>
            </a:r>
          </a:p>
          <a:p>
            <a:pPr algn="just"/>
            <a:endParaRPr lang="pl-PL" sz="2400" kern="100" dirty="0" smtClean="0">
              <a:solidFill>
                <a:prstClr val="black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499" y="214009"/>
            <a:ext cx="5561905" cy="8380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63" y="214009"/>
            <a:ext cx="1224136" cy="8268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286000" y="-34036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pl-PL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  <a:endParaRPr kumimoji="0" lang="pl-P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6049-439A-4D82-A00C-95C2884CADEA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3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11560" y="1124745"/>
            <a:ext cx="7851648" cy="576064"/>
          </a:xfrm>
        </p:spPr>
        <p:txBody>
          <a:bodyPr>
            <a:normAutofit/>
          </a:bodyPr>
          <a:lstStyle/>
          <a:p>
            <a:pPr algn="ctr"/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NASZA MISJA ? ZNIKA NISKA EMISJA.</a:t>
            </a:r>
            <a:b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„Ogrzewam dom ciepłem sieciowym bo walczę  z niską emisją.</a:t>
            </a:r>
            <a:endParaRPr lang="pl-PL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251520" y="1985441"/>
            <a:ext cx="8640960" cy="4539903"/>
          </a:xfrm>
        </p:spPr>
        <p:txBody>
          <a:bodyPr>
            <a:normAutofit/>
          </a:bodyPr>
          <a:lstStyle/>
          <a:p>
            <a:pPr marR="0" lvl="0" algn="ctr">
              <a:buClr>
                <a:srgbClr val="0BD0D9"/>
              </a:buClr>
            </a:pPr>
            <a:r>
              <a:rPr lang="pl-PL" sz="3600" b="1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Ciepło sieciowe</a:t>
            </a: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r>
              <a:rPr lang="pl-PL" dirty="0">
                <a:solidFill>
                  <a:prstClr val="black"/>
                </a:solidFill>
              </a:rPr>
              <a:t>to wytworzone w źródłach zewnętrznych (poza odbiorcą końcowym), przesyłane siecią przesyłową i pobierane </a:t>
            </a: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r>
              <a:rPr lang="pl-PL" dirty="0">
                <a:solidFill>
                  <a:prstClr val="black"/>
                </a:solidFill>
              </a:rPr>
              <a:t>poprzez wymienniki (węzły) u odbiorcy </a:t>
            </a:r>
            <a:r>
              <a:rPr lang="pl-PL" b="1" dirty="0">
                <a:solidFill>
                  <a:prstClr val="black"/>
                </a:solidFill>
              </a:rPr>
              <a:t>ciepło</a:t>
            </a:r>
            <a:r>
              <a:rPr lang="pl-PL" dirty="0">
                <a:solidFill>
                  <a:prstClr val="black"/>
                </a:solidFill>
              </a:rPr>
              <a:t>, służące do ogrzewania pomieszczeń lub do wytwarzania ciepłej wody użytkowej u odbiorcy końcowego.</a:t>
            </a: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499" y="214009"/>
            <a:ext cx="5561905" cy="8380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63" y="214009"/>
            <a:ext cx="1224136" cy="8268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286000" y="-34036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pl-PL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  <a:endParaRPr kumimoji="0" lang="pl-P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6049-439A-4D82-A00C-95C2884CADEA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18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11560" y="1124745"/>
            <a:ext cx="7851648" cy="576064"/>
          </a:xfrm>
        </p:spPr>
        <p:txBody>
          <a:bodyPr>
            <a:normAutofit/>
          </a:bodyPr>
          <a:lstStyle/>
          <a:p>
            <a:pPr algn="ctr"/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NASZA MISJA ? ZNIKA NISKA EMISJA.</a:t>
            </a:r>
            <a:b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„Ogrzewam dom ciepłem sieciowym bo walczę  z niską emisją.</a:t>
            </a:r>
            <a:endParaRPr lang="pl-PL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251520" y="1985441"/>
            <a:ext cx="8640960" cy="4539903"/>
          </a:xfrm>
        </p:spPr>
        <p:txBody>
          <a:bodyPr>
            <a:normAutofit/>
          </a:bodyPr>
          <a:lstStyle/>
          <a:p>
            <a:pPr marR="0" lvl="0" algn="ctr">
              <a:buClr>
                <a:srgbClr val="0BD0D9"/>
              </a:buClr>
            </a:pPr>
            <a:r>
              <a:rPr lang="pl-PL" sz="3600" b="1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Zalety ciepła sieciowego</a:t>
            </a:r>
          </a:p>
          <a:p>
            <a:pPr marR="0" lvl="0" algn="ctr">
              <a:buClr>
                <a:srgbClr val="0BD0D9"/>
              </a:buClr>
            </a:pPr>
            <a:endParaRPr lang="pl-PL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marR="0" lvl="0" indent="-274320" algn="l">
              <a:buClr>
                <a:srgbClr val="0BD0D9"/>
              </a:buClr>
              <a:buFont typeface="Wingdings 2"/>
              <a:buChar char=""/>
            </a:pPr>
            <a:r>
              <a:rPr lang="pl-PL" sz="3600" b="1" dirty="0">
                <a:solidFill>
                  <a:prstClr val="black"/>
                </a:solidFill>
              </a:rPr>
              <a:t>Bezpieczeństwo i niezawodność</a:t>
            </a:r>
            <a:endParaRPr lang="pl-PL" sz="3600" dirty="0">
              <a:solidFill>
                <a:prstClr val="black"/>
              </a:solidFill>
            </a:endParaRPr>
          </a:p>
          <a:p>
            <a:pPr marL="274320" marR="0" lvl="0" indent="-274320" algn="l">
              <a:buClr>
                <a:srgbClr val="0BD0D9"/>
              </a:buClr>
              <a:buFont typeface="Wingdings 2"/>
              <a:buChar char=""/>
            </a:pPr>
            <a:r>
              <a:rPr lang="pl-PL" sz="3600" b="1" dirty="0">
                <a:solidFill>
                  <a:prstClr val="black"/>
                </a:solidFill>
              </a:rPr>
              <a:t>Stała dostępność i pewność dostaw</a:t>
            </a:r>
            <a:endParaRPr lang="pl-PL" sz="3600" dirty="0">
              <a:solidFill>
                <a:prstClr val="black"/>
              </a:solidFill>
            </a:endParaRPr>
          </a:p>
          <a:p>
            <a:pPr marL="274320" marR="0" lvl="0" indent="-274320" algn="l">
              <a:buClr>
                <a:srgbClr val="0BD0D9"/>
              </a:buClr>
              <a:buFont typeface="Wingdings 2"/>
              <a:buChar char=""/>
            </a:pPr>
            <a:r>
              <a:rPr lang="pl-PL" sz="3600" b="1" dirty="0">
                <a:solidFill>
                  <a:prstClr val="black"/>
                </a:solidFill>
              </a:rPr>
              <a:t>Ekologia</a:t>
            </a:r>
            <a:endParaRPr lang="pl-PL" sz="3600" dirty="0">
              <a:solidFill>
                <a:prstClr val="black"/>
              </a:solidFill>
            </a:endParaRPr>
          </a:p>
          <a:p>
            <a:pPr marL="274320" marR="0" lvl="0" indent="-274320" algn="l">
              <a:buClr>
                <a:srgbClr val="0BD0D9"/>
              </a:buClr>
              <a:buFont typeface="Wingdings 2"/>
              <a:buChar char=""/>
            </a:pPr>
            <a:r>
              <a:rPr lang="pl-PL" sz="3600" b="1" dirty="0">
                <a:solidFill>
                  <a:prstClr val="black"/>
                </a:solidFill>
              </a:rPr>
              <a:t>Cena</a:t>
            </a:r>
            <a:endParaRPr lang="pl-PL" sz="3600" dirty="0">
              <a:solidFill>
                <a:prstClr val="black"/>
              </a:solidFill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499" y="214009"/>
            <a:ext cx="5561905" cy="8380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63" y="214009"/>
            <a:ext cx="1224136" cy="8268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286000" y="-34036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pl-PL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  <a:endParaRPr kumimoji="0" lang="pl-P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6049-439A-4D82-A00C-95C2884CADEA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904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11560" y="1124745"/>
            <a:ext cx="7851648" cy="576064"/>
          </a:xfrm>
        </p:spPr>
        <p:txBody>
          <a:bodyPr>
            <a:normAutofit/>
          </a:bodyPr>
          <a:lstStyle/>
          <a:p>
            <a:pPr algn="ctr"/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NASZA MISJA ? ZNIKA NISKA EMISJA.</a:t>
            </a:r>
            <a:b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„Ogrzewam dom ciepłem sieciowym bo walczę  z niską emisją.</a:t>
            </a:r>
            <a:endParaRPr lang="pl-PL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251520" y="1985441"/>
            <a:ext cx="8640960" cy="4539903"/>
          </a:xfrm>
        </p:spPr>
        <p:txBody>
          <a:bodyPr>
            <a:normAutofit/>
          </a:bodyPr>
          <a:lstStyle/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 smtClean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 smtClean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 smtClean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499" y="214009"/>
            <a:ext cx="5561905" cy="8380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63" y="214009"/>
            <a:ext cx="1224136" cy="8268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286000" y="-34036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pl-PL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  <a:endParaRPr kumimoji="0" lang="pl-P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097916"/>
              </p:ext>
            </p:extLst>
          </p:nvPr>
        </p:nvGraphicFramePr>
        <p:xfrm>
          <a:off x="377130" y="3140968"/>
          <a:ext cx="8515350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5" imgW="8515269" imgH="1962061" progId="Excel.Sheet.12">
                  <p:embed/>
                </p:oleObj>
              </mc:Choice>
              <mc:Fallback>
                <p:oleObj name="Worksheet" r:id="rId5" imgW="8515269" imgH="19620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7130" y="3140968"/>
                        <a:ext cx="8515350" cy="196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6049-439A-4D82-A00C-95C2884CADEA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9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11560" y="1124745"/>
            <a:ext cx="7851648" cy="576064"/>
          </a:xfrm>
        </p:spPr>
        <p:txBody>
          <a:bodyPr>
            <a:normAutofit/>
          </a:bodyPr>
          <a:lstStyle/>
          <a:p>
            <a:pPr algn="ctr"/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NASZA MISJA ? ZNIKA NISKA EMISJA.</a:t>
            </a:r>
            <a:b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„Ogrzewam dom ciepłem sieciowym bo walczę  z niską emisją.</a:t>
            </a:r>
            <a:endParaRPr lang="pl-PL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251520" y="1985441"/>
            <a:ext cx="8640960" cy="4539903"/>
          </a:xfrm>
        </p:spPr>
        <p:txBody>
          <a:bodyPr>
            <a:normAutofit/>
          </a:bodyPr>
          <a:lstStyle/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 smtClean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 smtClean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 smtClean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499" y="214009"/>
            <a:ext cx="5561905" cy="8380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63" y="214009"/>
            <a:ext cx="1224136" cy="8268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286000" y="-34036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pl-PL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  <a:endParaRPr kumimoji="0" lang="pl-P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795156"/>
              </p:ext>
            </p:extLst>
          </p:nvPr>
        </p:nvGraphicFramePr>
        <p:xfrm>
          <a:off x="314325" y="2617092"/>
          <a:ext cx="851535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r:id="rId5" imgW="8515269" imgH="3276691" progId="Excel.Sheet.12">
                  <p:embed/>
                </p:oleObj>
              </mc:Choice>
              <mc:Fallback>
                <p:oleObj name="Worksheet" r:id="rId5" imgW="8515269" imgH="32766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4325" y="2617092"/>
                        <a:ext cx="8515350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6049-439A-4D82-A00C-95C2884CADEA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069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11560" y="1124745"/>
            <a:ext cx="7851648" cy="576064"/>
          </a:xfrm>
        </p:spPr>
        <p:txBody>
          <a:bodyPr>
            <a:normAutofit/>
          </a:bodyPr>
          <a:lstStyle/>
          <a:p>
            <a:pPr algn="ctr"/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NASZA MISJA ? ZNIKA NISKA EMISJA.</a:t>
            </a:r>
            <a:b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„Ogrzewam dom ciepłem sieciowym bo walczę  z niską emisją.</a:t>
            </a:r>
            <a:endParaRPr lang="pl-PL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251520" y="1985441"/>
            <a:ext cx="8640960" cy="4539903"/>
          </a:xfrm>
        </p:spPr>
        <p:txBody>
          <a:bodyPr>
            <a:normAutofit/>
          </a:bodyPr>
          <a:lstStyle/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 smtClean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 smtClean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 smtClean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499" y="214009"/>
            <a:ext cx="5561905" cy="8380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63" y="214009"/>
            <a:ext cx="1224136" cy="8268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286000" y="-34036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pl-PL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  <a:endParaRPr kumimoji="0" lang="pl-P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307691"/>
              </p:ext>
            </p:extLst>
          </p:nvPr>
        </p:nvGraphicFramePr>
        <p:xfrm>
          <a:off x="755576" y="2617092"/>
          <a:ext cx="787717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Worksheet" r:id="rId5" imgW="7877134" imgH="3276691" progId="Excel.Sheet.12">
                  <p:embed/>
                </p:oleObj>
              </mc:Choice>
              <mc:Fallback>
                <p:oleObj name="Worksheet" r:id="rId5" imgW="7877134" imgH="32766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2617092"/>
                        <a:ext cx="7877175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6049-439A-4D82-A00C-95C2884CADEA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6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11560" y="1124745"/>
            <a:ext cx="7851648" cy="576064"/>
          </a:xfrm>
        </p:spPr>
        <p:txBody>
          <a:bodyPr>
            <a:normAutofit/>
          </a:bodyPr>
          <a:lstStyle/>
          <a:p>
            <a:pPr algn="ctr"/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NASZA MISJA ? ZNIKA NISKA EMISJA.</a:t>
            </a:r>
            <a:b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„Ogrzewam dom ciepłem sieciowym bo walczę  z niską emisją.</a:t>
            </a:r>
            <a:endParaRPr lang="pl-PL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251520" y="1985441"/>
            <a:ext cx="8640960" cy="4539903"/>
          </a:xfrm>
        </p:spPr>
        <p:txBody>
          <a:bodyPr>
            <a:normAutofit/>
          </a:bodyPr>
          <a:lstStyle/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 smtClean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 smtClean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 smtClean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499" y="214009"/>
            <a:ext cx="5561905" cy="8380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63" y="214009"/>
            <a:ext cx="1224136" cy="8268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286000" y="-34036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pl-PL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  <a:endParaRPr kumimoji="0" lang="pl-P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285880"/>
              </p:ext>
            </p:extLst>
          </p:nvPr>
        </p:nvGraphicFramePr>
        <p:xfrm>
          <a:off x="611560" y="2348880"/>
          <a:ext cx="7851648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Worksheet" r:id="rId5" imgW="9267866" imgH="3276691" progId="Excel.Sheet.12">
                  <p:embed/>
                </p:oleObj>
              </mc:Choice>
              <mc:Fallback>
                <p:oleObj name="Worksheet" r:id="rId5" imgW="9267866" imgH="32766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60" y="2348880"/>
                        <a:ext cx="7851648" cy="3528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6049-439A-4D82-A00C-95C2884CADEA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00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11560" y="1124745"/>
            <a:ext cx="7851648" cy="576064"/>
          </a:xfrm>
        </p:spPr>
        <p:txBody>
          <a:bodyPr>
            <a:normAutofit/>
          </a:bodyPr>
          <a:lstStyle/>
          <a:p>
            <a:pPr algn="ctr"/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NASZA MISJA ? ZNIKA NISKA EMISJA.</a:t>
            </a:r>
            <a:b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„Ogrzewam dom ciepłem sieciowym bo walczę  z niską emisją.</a:t>
            </a:r>
            <a:endParaRPr lang="pl-PL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251520" y="1985441"/>
            <a:ext cx="8640960" cy="4539903"/>
          </a:xfrm>
        </p:spPr>
        <p:txBody>
          <a:bodyPr>
            <a:normAutofit/>
          </a:bodyPr>
          <a:lstStyle/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 smtClean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 smtClean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 smtClean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499" y="214009"/>
            <a:ext cx="5561905" cy="8380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63" y="214009"/>
            <a:ext cx="1224136" cy="8268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286000" y="-34036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pl-PL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  <a:endParaRPr kumimoji="0" lang="pl-P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694535"/>
              </p:ext>
            </p:extLst>
          </p:nvPr>
        </p:nvGraphicFramePr>
        <p:xfrm>
          <a:off x="755576" y="2674938"/>
          <a:ext cx="7174828" cy="2482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Worksheet" r:id="rId5" imgW="9353469" imgH="2314617" progId="Excel.Sheet.12">
                  <p:embed/>
                </p:oleObj>
              </mc:Choice>
              <mc:Fallback>
                <p:oleObj name="Worksheet" r:id="rId5" imgW="9353469" imgH="23146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2674938"/>
                        <a:ext cx="7174828" cy="2482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6049-439A-4D82-A00C-95C2884CADEA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90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11560" y="1124745"/>
            <a:ext cx="7851648" cy="576064"/>
          </a:xfrm>
        </p:spPr>
        <p:txBody>
          <a:bodyPr>
            <a:normAutofit/>
          </a:bodyPr>
          <a:lstStyle/>
          <a:p>
            <a:pPr algn="ctr"/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NASZA MISJA ? ZNIKA NISKA EMISJA.</a:t>
            </a:r>
            <a:b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„Ogrzewam dom ciepłem sieciowym bo walczę  z niską emisją.</a:t>
            </a:r>
            <a:endParaRPr lang="pl-PL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251520" y="1985441"/>
            <a:ext cx="8640960" cy="4539903"/>
          </a:xfrm>
        </p:spPr>
        <p:txBody>
          <a:bodyPr>
            <a:normAutofit/>
          </a:bodyPr>
          <a:lstStyle/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 smtClean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 smtClean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 smtClean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499" y="214009"/>
            <a:ext cx="5561905" cy="8380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63" y="214009"/>
            <a:ext cx="1224136" cy="8268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286000" y="-34036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pl-PL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  <a:endParaRPr kumimoji="0" lang="pl-P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193808"/>
              </p:ext>
            </p:extLst>
          </p:nvPr>
        </p:nvGraphicFramePr>
        <p:xfrm>
          <a:off x="128587" y="2348880"/>
          <a:ext cx="8886825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Worksheet" r:id="rId6" imgW="8886866" imgH="3990875" progId="Excel.Sheet.12">
                  <p:embed/>
                </p:oleObj>
              </mc:Choice>
              <mc:Fallback>
                <p:oleObj name="Worksheet" r:id="rId6" imgW="8886866" imgH="39908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8587" y="2348880"/>
                        <a:ext cx="8886825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3962400" y="6372845"/>
            <a:ext cx="762000" cy="365125"/>
          </a:xfrm>
        </p:spPr>
        <p:txBody>
          <a:bodyPr/>
          <a:lstStyle/>
          <a:p>
            <a:fld id="{9A646049-439A-4D82-A00C-95C2884CADEA}" type="slidenum">
              <a:rPr lang="pl-PL" smtClean="0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996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11560" y="1124745"/>
            <a:ext cx="7851648" cy="576064"/>
          </a:xfrm>
        </p:spPr>
        <p:txBody>
          <a:bodyPr>
            <a:normAutofit/>
          </a:bodyPr>
          <a:lstStyle/>
          <a:p>
            <a:pPr algn="ctr"/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NASZA MISJA ? ZNIKA NISKA EMISJA.</a:t>
            </a:r>
            <a:b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„Ogrzewam dom ciepłem sieciowym bo walczę  z niską emisją.</a:t>
            </a:r>
            <a:endParaRPr lang="pl-PL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251520" y="1985441"/>
            <a:ext cx="8640960" cy="4539903"/>
          </a:xfrm>
        </p:spPr>
        <p:txBody>
          <a:bodyPr>
            <a:normAutofit/>
          </a:bodyPr>
          <a:lstStyle/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 smtClean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 smtClean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 smtClean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>
              <a:solidFill>
                <a:prstClr val="black"/>
              </a:solidFill>
              <a:latin typeface="+mj-lt"/>
            </a:endParaRPr>
          </a:p>
          <a:p>
            <a:pPr marR="0" lvl="0" algn="just">
              <a:lnSpc>
                <a:spcPct val="150000"/>
              </a:lnSpc>
              <a:buClr>
                <a:srgbClr val="0BD0D9"/>
              </a:buClr>
            </a:pPr>
            <a:endParaRPr lang="pl-PL" sz="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499" y="214009"/>
            <a:ext cx="5561905" cy="8380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63" y="214009"/>
            <a:ext cx="1224136" cy="8268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286000" y="-34036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pl-PL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  <a:endParaRPr kumimoji="0" lang="pl-P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3962400" y="6372845"/>
            <a:ext cx="762000" cy="365125"/>
          </a:xfrm>
        </p:spPr>
        <p:txBody>
          <a:bodyPr/>
          <a:lstStyle/>
          <a:p>
            <a:fld id="{9A646049-439A-4D82-A00C-95C2884CADEA}" type="slidenum">
              <a:rPr lang="pl-PL" smtClean="0"/>
              <a:t>19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67" y="2993636"/>
            <a:ext cx="8893233" cy="234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851648" cy="776813"/>
          </a:xfrm>
        </p:spPr>
        <p:txBody>
          <a:bodyPr>
            <a:normAutofit/>
          </a:bodyPr>
          <a:lstStyle/>
          <a:p>
            <a:pPr algn="ctr"/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NASZA MISJA ? ZNIKA NISKA EMISJA.</a:t>
            </a:r>
            <a:b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„Ogrzewam dom ciepłem sieciowym bo walczę  z niską emisją.</a:t>
            </a:r>
            <a:endParaRPr lang="pl-PL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251520" y="1985441"/>
            <a:ext cx="8640960" cy="4539903"/>
          </a:xfrm>
        </p:spPr>
        <p:txBody>
          <a:bodyPr>
            <a:normAutofit fontScale="92500" lnSpcReduction="20000"/>
          </a:bodyPr>
          <a:lstStyle/>
          <a:p>
            <a:pPr marR="0" lvl="0" algn="l">
              <a:buClr>
                <a:srgbClr val="0BD0D9"/>
              </a:buClr>
            </a:pPr>
            <a:r>
              <a:rPr lang="pl-PL" sz="1600" dirty="0"/>
              <a:t>Ustawa Prawo ochrony środowiska (</a:t>
            </a:r>
            <a:r>
              <a:rPr lang="pl-PL" sz="1600" dirty="0" err="1"/>
              <a:t>P.o.ś</a:t>
            </a:r>
            <a:r>
              <a:rPr lang="pl-PL" sz="1600" dirty="0"/>
              <a:t>.) w art. 3 pkt 4 definiuje pojęcie emisji, zgodnie z którym są to </a:t>
            </a:r>
            <a:r>
              <a:rPr lang="pl-PL" kern="100" dirty="0" smtClean="0">
                <a:solidFill>
                  <a:prstClr val="black"/>
                </a:solidFill>
              </a:rPr>
              <a:t>Ustawa </a:t>
            </a:r>
            <a:r>
              <a:rPr lang="pl-PL" kern="100" dirty="0">
                <a:solidFill>
                  <a:prstClr val="black"/>
                </a:solidFill>
              </a:rPr>
              <a:t>Prawo ochrony środowiska (</a:t>
            </a:r>
            <a:r>
              <a:rPr lang="pl-PL" kern="100" dirty="0" err="1">
                <a:solidFill>
                  <a:prstClr val="black"/>
                </a:solidFill>
              </a:rPr>
              <a:t>P.o.ś</a:t>
            </a:r>
            <a:r>
              <a:rPr lang="pl-PL" kern="100" dirty="0">
                <a:solidFill>
                  <a:prstClr val="black"/>
                </a:solidFill>
              </a:rPr>
              <a:t>.) w art. 3 pkt 4 definiuje pojęcie emisji, zgodnie z którym są to </a:t>
            </a:r>
            <a:r>
              <a:rPr lang="pl-PL" i="1" kern="100" dirty="0">
                <a:solidFill>
                  <a:prstClr val="black"/>
                </a:solidFill>
              </a:rPr>
              <a:t>„wprowadzane bezpośrednio lub pośrednio, w wyniku działalności człowieka, do powietrza, wody, gleby lub ziemi: substancje oraz energie, takie jak ciepło, hałas, wibracje lub pola elektromagnetyczne”. </a:t>
            </a:r>
          </a:p>
          <a:p>
            <a:pPr marR="0" lvl="0" algn="just">
              <a:buClr>
                <a:srgbClr val="0BD0D9"/>
              </a:buClr>
            </a:pPr>
            <a:endParaRPr lang="pl-PL" i="1" kern="100" dirty="0">
              <a:solidFill>
                <a:prstClr val="black"/>
              </a:solidFill>
            </a:endParaRPr>
          </a:p>
          <a:p>
            <a:pPr marR="0" lvl="0" algn="just">
              <a:buClr>
                <a:srgbClr val="0BD0D9"/>
              </a:buClr>
            </a:pPr>
            <a:r>
              <a:rPr lang="pl-PL" kern="100" dirty="0">
                <a:solidFill>
                  <a:prstClr val="black"/>
                </a:solidFill>
              </a:rPr>
              <a:t>Definicja ta obejmuje wszystkie identyfikowane przez ustawodawcę rodzaje emisji, w tym emisję pyłów i gazów do powietrza. </a:t>
            </a:r>
          </a:p>
          <a:p>
            <a:pPr marR="0" lvl="0" algn="just">
              <a:buClr>
                <a:srgbClr val="0BD0D9"/>
              </a:buClr>
            </a:pPr>
            <a:endParaRPr lang="pl-PL" kern="100" dirty="0">
              <a:solidFill>
                <a:prstClr val="black"/>
              </a:solidFill>
            </a:endParaRPr>
          </a:p>
          <a:p>
            <a:pPr marR="0" lvl="0" algn="just">
              <a:buClr>
                <a:srgbClr val="0BD0D9"/>
              </a:buClr>
            </a:pPr>
            <a:r>
              <a:rPr lang="pl-PL" kern="100" dirty="0">
                <a:solidFill>
                  <a:prstClr val="black"/>
                </a:solidFill>
              </a:rPr>
              <a:t>Nie wprowadzono jednak rozróżnienia na emisję niską i inne rodzaje emisji (</a:t>
            </a:r>
            <a:r>
              <a:rPr lang="pl-PL" kern="100" dirty="0" smtClean="0">
                <a:solidFill>
                  <a:prstClr val="black"/>
                </a:solidFill>
              </a:rPr>
              <a:t>wysoką czy liniową).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499" y="214009"/>
            <a:ext cx="5561905" cy="8380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63" y="214009"/>
            <a:ext cx="1224136" cy="8268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6049-439A-4D82-A00C-95C2884CADEA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966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851648" cy="776813"/>
          </a:xfrm>
        </p:spPr>
        <p:txBody>
          <a:bodyPr>
            <a:normAutofit/>
          </a:bodyPr>
          <a:lstStyle/>
          <a:p>
            <a:pPr algn="ctr"/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NASZA MISJA ? ZNIKA NISKA EMISJA.</a:t>
            </a:r>
            <a:b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„Ogrzewam dom ciepłem sieciowym bo walczę  z niską emisją.</a:t>
            </a:r>
            <a:endParaRPr lang="pl-PL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251520" y="1985441"/>
            <a:ext cx="8640960" cy="4539903"/>
          </a:xfrm>
        </p:spPr>
        <p:txBody>
          <a:bodyPr>
            <a:normAutofit/>
          </a:bodyPr>
          <a:lstStyle/>
          <a:p>
            <a:pPr marR="0" lvl="0" algn="l">
              <a:buClr>
                <a:srgbClr val="0BD0D9"/>
              </a:buClr>
            </a:pPr>
            <a:r>
              <a:rPr lang="pl-PL" sz="1600" dirty="0"/>
              <a:t>Ustawa Prawo ochrony środowiska (</a:t>
            </a:r>
            <a:r>
              <a:rPr lang="pl-PL" sz="1600" dirty="0" err="1"/>
              <a:t>P.o.ś</a:t>
            </a:r>
            <a:r>
              <a:rPr lang="pl-PL" sz="1600" dirty="0"/>
              <a:t>.) w art. 3 pkt 4 definiuje pojęcie emisji, zgodnie z którym są </a:t>
            </a:r>
            <a:r>
              <a:rPr lang="pl-PL" sz="1600" dirty="0" smtClean="0"/>
              <a:t>to</a:t>
            </a:r>
            <a:endParaRPr lang="pl-PL" kern="100" dirty="0" smtClean="0">
              <a:solidFill>
                <a:prstClr val="black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499" y="214009"/>
            <a:ext cx="5561905" cy="8380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63" y="214009"/>
            <a:ext cx="1224136" cy="8268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4196"/>
            <a:ext cx="8640960" cy="469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6049-439A-4D82-A00C-95C2884CADEA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07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851648" cy="776813"/>
          </a:xfrm>
        </p:spPr>
        <p:txBody>
          <a:bodyPr>
            <a:normAutofit/>
          </a:bodyPr>
          <a:lstStyle/>
          <a:p>
            <a:pPr algn="ctr"/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NASZA MISJA ? ZNIKA NISKA EMISJA.</a:t>
            </a:r>
            <a:b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„Ogrzewam dom ciepłem sieciowym bo walczę  z niską emisją.</a:t>
            </a:r>
            <a:endParaRPr lang="pl-PL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251520" y="1985441"/>
            <a:ext cx="8640960" cy="4539903"/>
          </a:xfrm>
        </p:spPr>
        <p:txBody>
          <a:bodyPr>
            <a:normAutofit fontScale="92500" lnSpcReduction="20000"/>
          </a:bodyPr>
          <a:lstStyle/>
          <a:p>
            <a:pPr marR="0" lvl="0" algn="ctr">
              <a:buClr>
                <a:srgbClr val="0BD0D9"/>
              </a:buClr>
            </a:pPr>
            <a:r>
              <a:rPr lang="pl-PL" sz="1600" dirty="0"/>
              <a:t>Ustawa Prawo ochrony środowiska (</a:t>
            </a:r>
            <a:r>
              <a:rPr lang="pl-PL" sz="1600" dirty="0" err="1"/>
              <a:t>P.o.ś</a:t>
            </a:r>
            <a:r>
              <a:rPr lang="pl-PL" sz="1600" dirty="0"/>
              <a:t>.) w art. 3 pkt 4 definiuje pojęcie emisji, zgodnie z którym są </a:t>
            </a:r>
            <a:r>
              <a:rPr lang="pl-PL" sz="1600" dirty="0" err="1" smtClean="0"/>
              <a:t>to</a:t>
            </a:r>
            <a:r>
              <a:rPr lang="pl-PL" sz="2300" dirty="0" err="1">
                <a:solidFill>
                  <a:prstClr val="black"/>
                </a:solidFill>
              </a:rPr>
              <a:t>Główną</a:t>
            </a:r>
            <a:r>
              <a:rPr lang="pl-PL" sz="2300" dirty="0">
                <a:solidFill>
                  <a:prstClr val="black"/>
                </a:solidFill>
              </a:rPr>
              <a:t> przyczyną powstawania zanieczyszczeń powietrza jest:</a:t>
            </a:r>
          </a:p>
          <a:p>
            <a:pPr marR="0" lvl="0" algn="ctr">
              <a:buClr>
                <a:srgbClr val="0BD0D9"/>
              </a:buClr>
            </a:pPr>
            <a:endParaRPr lang="pl-PL" sz="2300" dirty="0">
              <a:solidFill>
                <a:prstClr val="black"/>
              </a:solidFill>
            </a:endParaRPr>
          </a:p>
          <a:p>
            <a:pPr marL="274320" marR="0" lvl="0" indent="-274320" algn="l">
              <a:buClr>
                <a:srgbClr val="0BD0D9"/>
              </a:buClr>
              <a:buFont typeface="Wingdings 2"/>
              <a:buChar char=""/>
            </a:pPr>
            <a:r>
              <a:rPr lang="pl-PL" sz="2300" dirty="0">
                <a:solidFill>
                  <a:prstClr val="black"/>
                </a:solidFill>
              </a:rPr>
              <a:t> spalanie paliw stałych w celach grzewczych:</a:t>
            </a:r>
          </a:p>
          <a:p>
            <a:pPr marL="640080" lvl="1" indent="-246888" algn="l">
              <a:buClr>
                <a:srgbClr val="0F6FC6"/>
              </a:buClr>
              <a:buFont typeface="Wingdings 2"/>
              <a:buChar char=""/>
            </a:pPr>
            <a:r>
              <a:rPr lang="pl-PL" sz="2100" dirty="0">
                <a:solidFill>
                  <a:prstClr val="black"/>
                </a:solidFill>
              </a:rPr>
              <a:t> w źródłach ciepła, z których  spaliny są emitowane przez kominy niższe od 40m,</a:t>
            </a:r>
          </a:p>
          <a:p>
            <a:pPr marL="640080" lvl="1" indent="-246888" algn="l">
              <a:buClr>
                <a:srgbClr val="0F6FC6"/>
              </a:buClr>
              <a:buFont typeface="Wingdings 2"/>
              <a:buChar char=""/>
            </a:pPr>
            <a:r>
              <a:rPr lang="pl-PL" sz="2200" dirty="0">
                <a:solidFill>
                  <a:prstClr val="black"/>
                </a:solidFill>
              </a:rPr>
              <a:t> w urządzeniach o małej mocy, niskiej sprawności, bez systemów oczyszczania spalin,</a:t>
            </a:r>
          </a:p>
          <a:p>
            <a:pPr marL="640080" lvl="1" indent="-246888" algn="l">
              <a:buClr>
                <a:srgbClr val="0F6FC6"/>
              </a:buClr>
              <a:buFont typeface="Wingdings 2"/>
              <a:buChar char=""/>
            </a:pPr>
            <a:r>
              <a:rPr lang="pl-PL" sz="2200" dirty="0">
                <a:solidFill>
                  <a:prstClr val="black"/>
                </a:solidFill>
              </a:rPr>
              <a:t>spalanie węgli złej jakości, w tym także mułów węglowych, frakcji poflotacyjnych,</a:t>
            </a:r>
          </a:p>
          <a:p>
            <a:pPr marL="393192" lvl="1" algn="l">
              <a:buClr>
                <a:srgbClr val="0F6FC6"/>
              </a:buClr>
            </a:pPr>
            <a:endParaRPr lang="pl-PL" sz="2200" dirty="0">
              <a:solidFill>
                <a:prstClr val="black"/>
              </a:solidFill>
            </a:endParaRPr>
          </a:p>
          <a:p>
            <a:pPr marL="274320" marR="0" lvl="0" indent="-274320" algn="l">
              <a:buClr>
                <a:srgbClr val="0BD0D9"/>
              </a:buClr>
              <a:buFont typeface="Wingdings 2"/>
              <a:buChar char=""/>
            </a:pPr>
            <a:r>
              <a:rPr lang="pl-PL" sz="2300" dirty="0">
                <a:solidFill>
                  <a:prstClr val="black"/>
                </a:solidFill>
              </a:rPr>
              <a:t>spalanie paliw w silnikach spalinowych napędzających pojazdy;</a:t>
            </a:r>
          </a:p>
          <a:p>
            <a:pPr marL="640080" lvl="1" indent="-246888" algn="l">
              <a:buClr>
                <a:srgbClr val="0F6FC6"/>
              </a:buClr>
              <a:buFont typeface="Wingdings 2"/>
              <a:buChar char=""/>
            </a:pPr>
            <a:r>
              <a:rPr lang="pl-PL" sz="2200" dirty="0">
                <a:solidFill>
                  <a:prstClr val="black"/>
                </a:solidFill>
              </a:rPr>
              <a:t>na wielkość tej emisji mają wpływ stan jezdni, konstrukcja i stan techniczny silników pojazdów, warunki pracy silników, rodzaj paliwa i płynność ruchu. </a:t>
            </a:r>
          </a:p>
          <a:p>
            <a:pPr marR="0" lvl="0" algn="l">
              <a:buClr>
                <a:srgbClr val="0BD0D9"/>
              </a:buClr>
            </a:pPr>
            <a:endParaRPr lang="pl-PL" kern="100" dirty="0" smtClean="0">
              <a:solidFill>
                <a:prstClr val="black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499" y="214009"/>
            <a:ext cx="5561905" cy="8380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63" y="214009"/>
            <a:ext cx="1224136" cy="8268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6049-439A-4D82-A00C-95C2884CADE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978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11560" y="1124745"/>
            <a:ext cx="7851648" cy="495518"/>
          </a:xfrm>
        </p:spPr>
        <p:txBody>
          <a:bodyPr>
            <a:normAutofit/>
          </a:bodyPr>
          <a:lstStyle/>
          <a:p>
            <a:pPr algn="ctr"/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NASZA MISJA ? ZNIKA NISKA EMISJA.</a:t>
            </a:r>
            <a:b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„Ogrzewam dom ciepłem sieciowym bo walczę  z niską emisją.</a:t>
            </a:r>
            <a:endParaRPr lang="pl-PL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251520" y="1985441"/>
            <a:ext cx="8640960" cy="4539903"/>
          </a:xfrm>
        </p:spPr>
        <p:txBody>
          <a:bodyPr>
            <a:normAutofit/>
          </a:bodyPr>
          <a:lstStyle/>
          <a:p>
            <a:pPr marR="0" lvl="0" algn="ctr">
              <a:buClr>
                <a:srgbClr val="0BD0D9"/>
              </a:buClr>
            </a:pPr>
            <a:r>
              <a:rPr lang="pl-PL" sz="1600" dirty="0"/>
              <a:t>Ustawa Prawo ochrony środowiska (</a:t>
            </a:r>
            <a:r>
              <a:rPr lang="pl-PL" sz="1600" dirty="0" err="1"/>
              <a:t>P.o.ś</a:t>
            </a:r>
            <a:r>
              <a:rPr lang="pl-PL" sz="1600" dirty="0"/>
              <a:t>.) w art. 3 pkt 4 definiuje pojęcie emisji, zgodnie z którym </a:t>
            </a:r>
            <a:r>
              <a:rPr lang="pl-PL" sz="1600" dirty="0" smtClean="0"/>
              <a:t>są</a:t>
            </a:r>
            <a:endParaRPr lang="pl-PL" kern="100" dirty="0" smtClean="0">
              <a:solidFill>
                <a:prstClr val="black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499" y="214009"/>
            <a:ext cx="5561905" cy="8380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63" y="214009"/>
            <a:ext cx="1224136" cy="8268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1557"/>
            <a:ext cx="4176464" cy="289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01557"/>
            <a:ext cx="3888432" cy="289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498" y="4365104"/>
            <a:ext cx="4075709" cy="244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6049-439A-4D82-A00C-95C2884CADE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30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11560" y="1124745"/>
            <a:ext cx="7851648" cy="576064"/>
          </a:xfrm>
        </p:spPr>
        <p:txBody>
          <a:bodyPr>
            <a:normAutofit/>
          </a:bodyPr>
          <a:lstStyle/>
          <a:p>
            <a:pPr algn="ctr"/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NASZA MISJA ? ZNIKA NISKA EMISJA.</a:t>
            </a:r>
            <a:b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„Ogrzewam dom ciepłem sieciowym bo walczę  z niską emisją.</a:t>
            </a:r>
            <a:endParaRPr lang="pl-PL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251520" y="1985441"/>
            <a:ext cx="8640960" cy="4539903"/>
          </a:xfrm>
        </p:spPr>
        <p:txBody>
          <a:bodyPr>
            <a:normAutofit/>
          </a:bodyPr>
          <a:lstStyle/>
          <a:p>
            <a:pPr marR="0" lvl="0" algn="ctr">
              <a:buClr>
                <a:srgbClr val="0BD0D9"/>
              </a:buClr>
            </a:pPr>
            <a:r>
              <a:rPr lang="pl-PL" sz="1600" dirty="0"/>
              <a:t>Ustawa Prawo ochrony środowiska (</a:t>
            </a:r>
            <a:r>
              <a:rPr lang="pl-PL" sz="1600" dirty="0" err="1"/>
              <a:t>P.o.ś</a:t>
            </a:r>
            <a:r>
              <a:rPr lang="pl-PL" sz="1600" dirty="0"/>
              <a:t>.) w art. 3 pkt 4 definiuje pojęcie emisji, zgodnie z którym </a:t>
            </a:r>
            <a:r>
              <a:rPr lang="pl-PL" sz="1600" dirty="0" smtClean="0"/>
              <a:t>są</a:t>
            </a:r>
            <a:endParaRPr lang="pl-PL" kern="100" dirty="0" smtClean="0">
              <a:solidFill>
                <a:prstClr val="black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499" y="214009"/>
            <a:ext cx="5561905" cy="8380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63" y="214009"/>
            <a:ext cx="1224136" cy="8268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5441"/>
            <a:ext cx="799288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6049-439A-4D82-A00C-95C2884CADEA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1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851648" cy="776813"/>
          </a:xfrm>
        </p:spPr>
        <p:txBody>
          <a:bodyPr>
            <a:normAutofit/>
          </a:bodyPr>
          <a:lstStyle/>
          <a:p>
            <a:pPr algn="ctr"/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NASZA MISJA ? ZNIKA NISKA EMISJA.</a:t>
            </a:r>
            <a:b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„Ogrzewam dom ciepłem sieciowym bo walczę  z niską emisją.</a:t>
            </a:r>
            <a:endParaRPr lang="pl-PL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251520" y="1985441"/>
            <a:ext cx="8640960" cy="4539903"/>
          </a:xfrm>
        </p:spPr>
        <p:txBody>
          <a:bodyPr>
            <a:normAutofit/>
          </a:bodyPr>
          <a:lstStyle/>
          <a:p>
            <a:pPr marR="0" lvl="0" algn="l">
              <a:buClr>
                <a:srgbClr val="0BD0D9"/>
              </a:buClr>
              <a:defRPr/>
            </a:pPr>
            <a:r>
              <a:rPr lang="pl-PL" sz="1600" dirty="0"/>
              <a:t>Ustawa Prawo ochrony środowiska (</a:t>
            </a:r>
            <a:r>
              <a:rPr lang="pl-PL" sz="1600" dirty="0" err="1"/>
              <a:t>P.o.ś</a:t>
            </a:r>
            <a:r>
              <a:rPr lang="pl-PL" sz="1600" dirty="0"/>
              <a:t>.) w art. 3 pkt 4 definiuje pojęcie emisji, zgodnie z którym </a:t>
            </a:r>
            <a:r>
              <a:rPr lang="pl-PL" sz="2400" kern="0" dirty="0">
                <a:solidFill>
                  <a:prstClr val="black"/>
                </a:solidFill>
              </a:rPr>
              <a:t>Zanieczyszczenia powietrza związane z niską emisją są źródłem emisji substancji szkodliwych dla środowiska i człowieka, takich, jak: </a:t>
            </a:r>
          </a:p>
          <a:p>
            <a:pPr marL="274320" marR="0" lvl="0" indent="-274320" algn="l">
              <a:buClr>
                <a:srgbClr val="0BD0D9"/>
              </a:buClr>
              <a:buFont typeface="Wingdings 2"/>
              <a:buChar char=""/>
              <a:defRPr/>
            </a:pPr>
            <a:r>
              <a:rPr lang="pl-PL" sz="2400" kern="0" dirty="0" smtClean="0">
                <a:solidFill>
                  <a:prstClr val="black"/>
                </a:solidFill>
              </a:rPr>
              <a:t>CO</a:t>
            </a:r>
            <a:r>
              <a:rPr lang="pl-PL" sz="2400" kern="0" dirty="0">
                <a:solidFill>
                  <a:prstClr val="black"/>
                </a:solidFill>
              </a:rPr>
              <a:t>, SO2, </a:t>
            </a:r>
            <a:r>
              <a:rPr lang="pl-PL" sz="2400" kern="0" dirty="0" err="1">
                <a:solidFill>
                  <a:prstClr val="black"/>
                </a:solidFill>
              </a:rPr>
              <a:t>NOx</a:t>
            </a:r>
            <a:r>
              <a:rPr lang="pl-PL" sz="2400" kern="0" dirty="0">
                <a:solidFill>
                  <a:prstClr val="black"/>
                </a:solidFill>
              </a:rPr>
              <a:t>, </a:t>
            </a:r>
          </a:p>
          <a:p>
            <a:pPr marL="274320" marR="0" lvl="0" indent="-274320" algn="l">
              <a:buClr>
                <a:srgbClr val="0BD0D9"/>
              </a:buClr>
              <a:buFont typeface="Wingdings 2"/>
              <a:buChar char=""/>
              <a:defRPr/>
            </a:pPr>
            <a:r>
              <a:rPr lang="pl-PL" sz="2400" kern="0" dirty="0" smtClean="0">
                <a:solidFill>
                  <a:prstClr val="black"/>
                </a:solidFill>
              </a:rPr>
              <a:t>pyły</a:t>
            </a:r>
            <a:r>
              <a:rPr lang="pl-PL" sz="2400" kern="0" dirty="0">
                <a:solidFill>
                  <a:prstClr val="black"/>
                </a:solidFill>
              </a:rPr>
              <a:t>, </a:t>
            </a:r>
          </a:p>
          <a:p>
            <a:pPr marL="274320" marR="0" lvl="0" indent="-274320" algn="l">
              <a:buClr>
                <a:srgbClr val="0BD0D9"/>
              </a:buClr>
              <a:buFont typeface="Wingdings 2"/>
              <a:buChar char=""/>
              <a:defRPr/>
            </a:pPr>
            <a:r>
              <a:rPr lang="pl-PL" sz="2400" kern="0" dirty="0" smtClean="0">
                <a:solidFill>
                  <a:prstClr val="black"/>
                </a:solidFill>
              </a:rPr>
              <a:t>zanieczyszczenia </a:t>
            </a:r>
            <a:r>
              <a:rPr lang="pl-PL" sz="2400" kern="0" dirty="0">
                <a:solidFill>
                  <a:prstClr val="black"/>
                </a:solidFill>
              </a:rPr>
              <a:t>organiczne, w tym kancerogenne wielopierścieniowe węglowodory aromatyczne (WWA), włącznie z </a:t>
            </a:r>
            <a:r>
              <a:rPr lang="pl-PL" sz="2400" kern="0" dirty="0" err="1">
                <a:solidFill>
                  <a:prstClr val="black"/>
                </a:solidFill>
              </a:rPr>
              <a:t>benzo</a:t>
            </a:r>
            <a:r>
              <a:rPr lang="pl-PL" sz="2400" kern="0" dirty="0">
                <a:solidFill>
                  <a:prstClr val="black"/>
                </a:solidFill>
              </a:rPr>
              <a:t>(α)</a:t>
            </a:r>
            <a:r>
              <a:rPr lang="pl-PL" sz="2400" kern="0" dirty="0" err="1">
                <a:solidFill>
                  <a:prstClr val="black"/>
                </a:solidFill>
              </a:rPr>
              <a:t>pirenem</a:t>
            </a:r>
            <a:r>
              <a:rPr lang="pl-PL" sz="2400" kern="0" dirty="0">
                <a:solidFill>
                  <a:prstClr val="black"/>
                </a:solidFill>
              </a:rPr>
              <a:t>, dioksyny i furany, oraz węglowodory alifatyczne, aldehydy i ketony, </a:t>
            </a:r>
          </a:p>
          <a:p>
            <a:pPr marL="274320" marR="0" lvl="0" indent="-274320" algn="l">
              <a:buClr>
                <a:srgbClr val="0BD0D9"/>
              </a:buClr>
              <a:buFont typeface="Wingdings 2"/>
              <a:buChar char=""/>
              <a:defRPr/>
            </a:pPr>
            <a:r>
              <a:rPr lang="pl-PL" sz="2400" kern="0" dirty="0" smtClean="0">
                <a:solidFill>
                  <a:prstClr val="black"/>
                </a:solidFill>
              </a:rPr>
              <a:t>metale </a:t>
            </a:r>
            <a:r>
              <a:rPr lang="pl-PL" sz="2400" kern="0" dirty="0" err="1" smtClean="0">
                <a:solidFill>
                  <a:prstClr val="black"/>
                </a:solidFill>
              </a:rPr>
              <a:t>ciężkie.</a:t>
            </a:r>
            <a:r>
              <a:rPr lang="pl-PL" sz="2400" dirty="0" err="1" smtClean="0"/>
              <a:t>są</a:t>
            </a:r>
            <a:endParaRPr lang="pl-PL" sz="2400" kern="100" dirty="0" smtClean="0">
              <a:solidFill>
                <a:prstClr val="black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499" y="214009"/>
            <a:ext cx="5561905" cy="8380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63" y="214009"/>
            <a:ext cx="1224136" cy="8268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286000" y="-34036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pl-PL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  <a:endParaRPr kumimoji="0" lang="pl-P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6049-439A-4D82-A00C-95C2884CADEA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46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11560" y="1124745"/>
            <a:ext cx="7851648" cy="576064"/>
          </a:xfrm>
        </p:spPr>
        <p:txBody>
          <a:bodyPr>
            <a:normAutofit/>
          </a:bodyPr>
          <a:lstStyle/>
          <a:p>
            <a:pPr algn="ctr"/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NASZA MISJA ? ZNIKA NISKA EMISJA.</a:t>
            </a:r>
            <a:b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„Ogrzewam dom ciepłem sieciowym bo walczę  z niską emisją.</a:t>
            </a:r>
            <a:endParaRPr lang="pl-PL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251520" y="1985441"/>
            <a:ext cx="8640960" cy="4539903"/>
          </a:xfrm>
        </p:spPr>
        <p:txBody>
          <a:bodyPr>
            <a:normAutofit lnSpcReduction="10000"/>
          </a:bodyPr>
          <a:lstStyle/>
          <a:p>
            <a:pPr marR="0" lvl="0" algn="just">
              <a:buClr>
                <a:srgbClr val="0BD0D9"/>
              </a:buClr>
            </a:pPr>
            <a:r>
              <a:rPr lang="pl-PL" dirty="0">
                <a:solidFill>
                  <a:prstClr val="black"/>
                </a:solidFill>
              </a:rPr>
              <a:t>Zanieczyszczenia powietrza wpływają na powstawanie i zaostrzenie istniejących chorób układu krążenia czy układu oddechowego. Mogą powodować</a:t>
            </a:r>
            <a:r>
              <a:rPr lang="pl-PL" dirty="0" smtClean="0">
                <a:solidFill>
                  <a:prstClr val="black"/>
                </a:solidFill>
              </a:rPr>
              <a:t>:</a:t>
            </a:r>
          </a:p>
          <a:p>
            <a:pPr marL="274320" marR="0" lvl="0" indent="-274320" algn="just">
              <a:buClr>
                <a:srgbClr val="0BD0D9"/>
              </a:buClr>
              <a:buFont typeface="Wingdings 2"/>
              <a:buChar char=""/>
            </a:pPr>
            <a:r>
              <a:rPr lang="pl-PL" sz="2400" dirty="0">
                <a:solidFill>
                  <a:prstClr val="black"/>
                </a:solidFill>
              </a:rPr>
              <a:t>pogorszenie stanu zdrowia chorych na astmę w postaci dodatkowych objawów: kaszlu, </a:t>
            </a:r>
            <a:r>
              <a:rPr lang="pl-PL" sz="2400" dirty="0" smtClean="0">
                <a:solidFill>
                  <a:prstClr val="black"/>
                </a:solidFill>
              </a:rPr>
              <a:t>świstów</a:t>
            </a:r>
            <a:r>
              <a:rPr lang="pl-PL" sz="2400" dirty="0">
                <a:solidFill>
                  <a:prstClr val="black"/>
                </a:solidFill>
              </a:rPr>
              <a:t>, pisków w układzie oddechowym,</a:t>
            </a:r>
          </a:p>
          <a:p>
            <a:pPr marL="274320" marR="0" lvl="0" indent="-274320" algn="just">
              <a:buClr>
                <a:srgbClr val="0BD0D9"/>
              </a:buClr>
              <a:buFont typeface="Wingdings 2"/>
              <a:buChar char=""/>
            </a:pPr>
            <a:r>
              <a:rPr lang="pl-PL" sz="2400" dirty="0">
                <a:solidFill>
                  <a:prstClr val="black"/>
                </a:solidFill>
              </a:rPr>
              <a:t>zwiększenie problemów w obrębie układu krążenia, których negatywnymi symptomami są bolesność w klatce piersiowej czy duszności,</a:t>
            </a:r>
          </a:p>
          <a:p>
            <a:pPr marL="274320" marR="0" lvl="0" indent="-274320" algn="just">
              <a:buClr>
                <a:srgbClr val="0BD0D9"/>
              </a:buClr>
              <a:buFont typeface="Wingdings 2"/>
              <a:buChar char=""/>
            </a:pPr>
            <a:r>
              <a:rPr lang="pl-PL" sz="2400" dirty="0">
                <a:solidFill>
                  <a:prstClr val="black"/>
                </a:solidFill>
              </a:rPr>
              <a:t>miejscowy stan zapalny, zapalenie oskrzeli, zapalenie płuc, kaszel czy katar,</a:t>
            </a:r>
          </a:p>
          <a:p>
            <a:pPr marL="274320" marR="0" lvl="0" indent="-274320" algn="just">
              <a:buClr>
                <a:srgbClr val="0BD0D9"/>
              </a:buClr>
              <a:buFont typeface="Wingdings 2"/>
              <a:buChar char=""/>
            </a:pPr>
            <a:r>
              <a:rPr lang="pl-PL" sz="2400" dirty="0">
                <a:solidFill>
                  <a:prstClr val="black"/>
                </a:solidFill>
              </a:rPr>
              <a:t>potencjalne ryzyko chorób nowotworowych.</a:t>
            </a:r>
          </a:p>
          <a:p>
            <a:pPr marR="0" lvl="0" algn="just">
              <a:buClr>
                <a:srgbClr val="0BD0D9"/>
              </a:buClr>
            </a:pPr>
            <a:endParaRPr lang="pl-PL" dirty="0" smtClean="0">
              <a:solidFill>
                <a:prstClr val="black"/>
              </a:solidFill>
            </a:endParaRPr>
          </a:p>
          <a:p>
            <a:pPr algn="just"/>
            <a:endParaRPr lang="pl-PL" sz="2400" kern="100" dirty="0" smtClean="0">
              <a:solidFill>
                <a:prstClr val="black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499" y="214009"/>
            <a:ext cx="5561905" cy="8380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63" y="214009"/>
            <a:ext cx="1224136" cy="8268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286000" y="-34036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pl-PL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  <a:endParaRPr kumimoji="0" lang="pl-P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6049-439A-4D82-A00C-95C2884CADEA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99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11560" y="1124745"/>
            <a:ext cx="7851648" cy="576064"/>
          </a:xfrm>
        </p:spPr>
        <p:txBody>
          <a:bodyPr>
            <a:normAutofit/>
          </a:bodyPr>
          <a:lstStyle/>
          <a:p>
            <a:pPr algn="ctr"/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NASZA MISJA ? ZNIKA NISKA EMISJA.</a:t>
            </a:r>
            <a:b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„Ogrzewam dom ciepłem sieciowym bo walczę  z niską emisją.</a:t>
            </a:r>
            <a:endParaRPr lang="pl-PL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251520" y="1985441"/>
            <a:ext cx="8640960" cy="4539903"/>
          </a:xfrm>
        </p:spPr>
        <p:txBody>
          <a:bodyPr>
            <a:normAutofit lnSpcReduction="10000"/>
          </a:bodyPr>
          <a:lstStyle/>
          <a:p>
            <a:pPr marR="0" lvl="0" algn="just">
              <a:buClr>
                <a:srgbClr val="0BD0D9"/>
              </a:buClr>
            </a:pPr>
            <a:r>
              <a:rPr lang="pl-PL" sz="2500" dirty="0">
                <a:solidFill>
                  <a:prstClr val="black"/>
                </a:solidFill>
              </a:rPr>
              <a:t>Efektywne ograniczenie niskiej emisji możliwe jest poprzez skoordynowane działania obejmujące: </a:t>
            </a:r>
          </a:p>
          <a:p>
            <a:pPr marL="274320" marR="0" lvl="0" indent="-274320" algn="l">
              <a:buClr>
                <a:srgbClr val="0BD0D9"/>
              </a:buClr>
              <a:buFont typeface="Wingdings 2"/>
              <a:buChar char=""/>
            </a:pPr>
            <a:r>
              <a:rPr lang="pl-PL" sz="2500" dirty="0">
                <a:solidFill>
                  <a:prstClr val="black"/>
                </a:solidFill>
              </a:rPr>
              <a:t>wymianę </a:t>
            </a:r>
            <a:r>
              <a:rPr lang="pl-PL" sz="2500" dirty="0" err="1">
                <a:solidFill>
                  <a:prstClr val="black"/>
                </a:solidFill>
              </a:rPr>
              <a:t>niskosprawnych</a:t>
            </a:r>
            <a:r>
              <a:rPr lang="pl-PL" sz="2500" dirty="0">
                <a:solidFill>
                  <a:prstClr val="black"/>
                </a:solidFill>
              </a:rPr>
              <a:t> i </a:t>
            </a:r>
            <a:r>
              <a:rPr lang="pl-PL" sz="2500" dirty="0" err="1">
                <a:solidFill>
                  <a:prstClr val="black"/>
                </a:solidFill>
              </a:rPr>
              <a:t>nieekologicznych</a:t>
            </a:r>
            <a:r>
              <a:rPr lang="pl-PL" sz="2500" dirty="0">
                <a:solidFill>
                  <a:prstClr val="black"/>
                </a:solidFill>
              </a:rPr>
              <a:t> węglowych źródeł ciepła na nowoczesne proekologiczne kotły,</a:t>
            </a:r>
          </a:p>
          <a:p>
            <a:pPr marL="274320" marR="0" lvl="0" indent="-274320" algn="l">
              <a:buClr>
                <a:srgbClr val="0BD0D9"/>
              </a:buClr>
              <a:buFont typeface="Wingdings 2"/>
              <a:buChar char=""/>
            </a:pPr>
            <a:r>
              <a:rPr lang="pl-PL" sz="2500" dirty="0">
                <a:solidFill>
                  <a:prstClr val="black"/>
                </a:solidFill>
              </a:rPr>
              <a:t>stosowanie dobrej jakości paliw i dostosowanie ich zużycia do potrzeb cieplnych użytkowników budynku, </a:t>
            </a:r>
          </a:p>
          <a:p>
            <a:pPr marL="274320" marR="0" lvl="0" indent="-274320" algn="l">
              <a:buClr>
                <a:srgbClr val="0BD0D9"/>
              </a:buClr>
              <a:buFont typeface="Wingdings 2"/>
              <a:buChar char=""/>
            </a:pPr>
            <a:r>
              <a:rPr lang="pl-PL" sz="2500" dirty="0">
                <a:solidFill>
                  <a:prstClr val="black"/>
                </a:solidFill>
              </a:rPr>
              <a:t>kompleks działań zmniejszających zużycie energii w obiekcie poprzez prace </a:t>
            </a:r>
            <a:r>
              <a:rPr lang="pl-PL" sz="2500" dirty="0" err="1">
                <a:solidFill>
                  <a:prstClr val="black"/>
                </a:solidFill>
              </a:rPr>
              <a:t>termomodernizayjne</a:t>
            </a:r>
            <a:r>
              <a:rPr lang="pl-PL" sz="2500" dirty="0">
                <a:solidFill>
                  <a:prstClr val="black"/>
                </a:solidFill>
              </a:rPr>
              <a:t>,</a:t>
            </a:r>
          </a:p>
          <a:p>
            <a:pPr marL="274320" marR="0" lvl="0" indent="-274320" algn="l">
              <a:buClr>
                <a:srgbClr val="0BD0D9"/>
              </a:buClr>
              <a:buFont typeface="Wingdings 2"/>
              <a:buChar char=""/>
            </a:pPr>
            <a:r>
              <a:rPr lang="pl-PL" sz="2500" dirty="0">
                <a:solidFill>
                  <a:prstClr val="black"/>
                </a:solidFill>
              </a:rPr>
              <a:t>modernizację dróg,</a:t>
            </a:r>
          </a:p>
          <a:p>
            <a:pPr marL="274320" marR="0" lvl="0" indent="-274320" algn="l">
              <a:buClr>
                <a:srgbClr val="0BD0D9"/>
              </a:buClr>
              <a:buFont typeface="Wingdings 2"/>
              <a:buChar char=""/>
            </a:pPr>
            <a:r>
              <a:rPr lang="pl-PL" sz="2500" dirty="0">
                <a:solidFill>
                  <a:prstClr val="black"/>
                </a:solidFill>
              </a:rPr>
              <a:t>właściwe utrzymanie nawierzchni dróg m.in. poprzez ich oczyszczanie na mokro.</a:t>
            </a:r>
            <a:endParaRPr lang="pl-PL" sz="5600" dirty="0">
              <a:solidFill>
                <a:prstClr val="black"/>
              </a:solidFill>
            </a:endParaRPr>
          </a:p>
          <a:p>
            <a:pPr algn="just"/>
            <a:endParaRPr lang="pl-PL" sz="2400" kern="100" dirty="0" smtClean="0">
              <a:solidFill>
                <a:prstClr val="black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499" y="214009"/>
            <a:ext cx="5561905" cy="8380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63" y="214009"/>
            <a:ext cx="1224136" cy="8268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286000" y="-34036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pl-PL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  <a:endParaRPr kumimoji="0" lang="pl-P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6049-439A-4D82-A00C-95C2884CADEA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38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1198</TotalTime>
  <Words>783</Words>
  <Application>Microsoft Office PowerPoint</Application>
  <PresentationFormat>Pokaz na ekranie (4:3)</PresentationFormat>
  <Paragraphs>137</Paragraphs>
  <Slides>19</Slides>
  <Notes>5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Calibri</vt:lpstr>
      <vt:lpstr>Constantia</vt:lpstr>
      <vt:lpstr>Wingdings 2</vt:lpstr>
      <vt:lpstr>Przepływ</vt:lpstr>
      <vt:lpstr>Worksheet</vt:lpstr>
      <vt:lpstr>NASZA MISJA ? ZNIKA NISKA EMISJA. „Ogrzewam dom ciepłem sieciowym bo walczę  z niską emisją.</vt:lpstr>
      <vt:lpstr>NASZA MISJA ? ZNIKA NISKA EMISJA. „Ogrzewam dom ciepłem sieciowym bo walczę  z niską emisją.</vt:lpstr>
      <vt:lpstr>NASZA MISJA ? ZNIKA NISKA EMISJA. „Ogrzewam dom ciepłem sieciowym bo walczę  z niską emisją.</vt:lpstr>
      <vt:lpstr>NASZA MISJA ? ZNIKA NISKA EMISJA. „Ogrzewam dom ciepłem sieciowym bo walczę  z niską emisją.</vt:lpstr>
      <vt:lpstr>NASZA MISJA ? ZNIKA NISKA EMISJA. „Ogrzewam dom ciepłem sieciowym bo walczę  z niską emisją.</vt:lpstr>
      <vt:lpstr>NASZA MISJA ? ZNIKA NISKA EMISJA. „Ogrzewam dom ciepłem sieciowym bo walczę  z niską emisją.</vt:lpstr>
      <vt:lpstr>NASZA MISJA ? ZNIKA NISKA EMISJA. „Ogrzewam dom ciepłem sieciowym bo walczę  z niską emisją.</vt:lpstr>
      <vt:lpstr>NASZA MISJA ? ZNIKA NISKA EMISJA. „Ogrzewam dom ciepłem sieciowym bo walczę  z niską emisją.</vt:lpstr>
      <vt:lpstr>NASZA MISJA ? ZNIKA NISKA EMISJA. „Ogrzewam dom ciepłem sieciowym bo walczę  z niską emisją.</vt:lpstr>
      <vt:lpstr>NASZA MISJA ? ZNIKA NISKA EMISJA. „Ogrzewam dom ciepłem sieciowym bo walczę  z niską emisją.</vt:lpstr>
      <vt:lpstr>NASZA MISJA ? ZNIKA NISKA EMISJA. „Ogrzewam dom ciepłem sieciowym bo walczę  z niską emisją.</vt:lpstr>
      <vt:lpstr>NASZA MISJA ? ZNIKA NISKA EMISJA. „Ogrzewam dom ciepłem sieciowym bo walczę  z niską emisją.</vt:lpstr>
      <vt:lpstr>NASZA MISJA ? ZNIKA NISKA EMISJA. „Ogrzewam dom ciepłem sieciowym bo walczę  z niską emisją.</vt:lpstr>
      <vt:lpstr>NASZA MISJA ? ZNIKA NISKA EMISJA. „Ogrzewam dom ciepłem sieciowym bo walczę  z niską emisją.</vt:lpstr>
      <vt:lpstr>NASZA MISJA ? ZNIKA NISKA EMISJA. „Ogrzewam dom ciepłem sieciowym bo walczę  z niską emisją.</vt:lpstr>
      <vt:lpstr>NASZA MISJA ? ZNIKA NISKA EMISJA. „Ogrzewam dom ciepłem sieciowym bo walczę  z niską emisją.</vt:lpstr>
      <vt:lpstr>NASZA MISJA ? ZNIKA NISKA EMISJA. „Ogrzewam dom ciepłem sieciowym bo walczę  z niską emisją.</vt:lpstr>
      <vt:lpstr>NASZA MISJA ? ZNIKA NISKA EMISJA. „Ogrzewam dom ciepłem sieciowym bo walczę  z niską emisją.</vt:lpstr>
      <vt:lpstr>NASZA MISJA ? ZNIKA NISKA EMISJA. „Ogrzewam dom ciepłem sieciowym bo walczę  z niską emisją.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Błękitne niebo nad Starówką – likwidacja niskiej emisji w Żorach przez przyłączenie budynków do miejskiej sieci ciepłowniczej</dc:title>
  <dc:creator>user</dc:creator>
  <cp:lastModifiedBy>PWIK Żory</cp:lastModifiedBy>
  <cp:revision>69</cp:revision>
  <cp:lastPrinted>2016-03-04T13:52:58Z</cp:lastPrinted>
  <dcterms:created xsi:type="dcterms:W3CDTF">2014-05-07T12:14:06Z</dcterms:created>
  <dcterms:modified xsi:type="dcterms:W3CDTF">2016-03-04T14:02:33Z</dcterms:modified>
</cp:coreProperties>
</file>